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60" r:id="rId6"/>
    <p:sldId id="261" r:id="rId7"/>
    <p:sldId id="262" r:id="rId8"/>
    <p:sldId id="267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5884"/>
  </p:normalViewPr>
  <p:slideViewPr>
    <p:cSldViewPr snapToGrid="0">
      <p:cViewPr>
        <p:scale>
          <a:sx n="82" d="100"/>
          <a:sy n="82" d="100"/>
        </p:scale>
        <p:origin x="29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gif>
</file>

<file path=ppt/media/image11.png>
</file>

<file path=ppt/media/image2.gif>
</file>

<file path=ppt/media/image3.gif>
</file>

<file path=ppt/media/image4.gif>
</file>

<file path=ppt/media/image5.gif>
</file>

<file path=ppt/media/image6.jpe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312E6F-0231-F942-929E-03AAB6995A57}" type="datetimeFigureOut">
              <a:rPr lang="en-US" smtClean="0"/>
              <a:t>4/24/23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6015F3-64D2-9C46-B750-9F5801F0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26017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8C6F9-7A6A-D84F-DCC5-098E78BBF3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A803B7-16D3-22F4-44C7-70DB6A2130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AD2D2C-7F99-6B8F-DB54-4E2CE3CE5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9CD21C-2D4E-0446-AC0F-5A82E393A03E}" type="datetime1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809EE2-6C9A-3421-9950-6772D8F86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4BB31-0EC7-4014-FCB8-F5C1091CB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7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0364B-DEF4-D250-46F2-104119EB1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44B8AF-F88A-0351-3A77-2AE7943D96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B1C678-E862-5197-B99E-BACC67DB5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DFFD3A-24C1-6E49-962D-42055C7FCC4A}" type="datetime1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41E26-B9AC-3DF2-6B7F-CBB0661BE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A645E-9A81-1DC9-3474-6978661BA6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945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1370DC-5FDF-2664-A996-64B9DB80FD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B698CA-C309-B909-CFB0-57F9FC4DFF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2A8466-BBA2-5747-DC5D-88990B7E32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3B0B9-DC8E-F640-A484-024AFBC39E6A}" type="datetime1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87F0FD-3932-DC21-E571-166831F8A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88B219-D665-651A-BB74-0098862B5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8752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5CACD9-2A53-6A9F-8CF8-EF2353A7D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9C2CE7-950D-7D59-0CE5-4AB03A9A4F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1A7064-4AE5-1628-8B13-3D63575A9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F7D8F-3339-7C4A-BB71-6FAD11E2892E}" type="datetime1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41A9F6-60E4-D649-4BC8-13841D1FF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CC48D-B8EE-0625-D88C-9951CEBD0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882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A7EF3-202F-C90C-8558-0FEEA5B9C7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B4BD37-7BC3-B3B4-127F-3522776FD4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C9366-6C53-241E-B47F-96EF2F09A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58CCD-E79B-1944-BFDB-25C5F85EE686}" type="datetime1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90EF38-A6FA-6FCF-0FB7-2F829834C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FF1B8F-DA55-C3CB-986B-C80059971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3479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BFBAF-009F-BC8F-BC3A-5A9D74856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23B0F8-66BD-680F-6C8E-23533ED877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ECD089-7430-D9B6-2766-F74B4B239A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F0E44B-4C6E-06BA-4AA7-194AA9B15C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D1719-5C60-8C48-BCA2-5FEA540C8E9C}" type="datetime1">
              <a:rPr lang="en-US" smtClean="0"/>
              <a:t>4/24/23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37FAF3-E5E4-0EA2-A25F-4ED9B8D05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9A2DD-F9C3-4C2E-9FA4-2688B3C9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543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5BC4B-E8E2-FA68-2775-7BDD06319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B4CD9FC-FC8F-F374-1B11-E61397A4D6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0F32E0-671B-6A06-F240-01625C0AC5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6B6A350-C0E3-AFFF-A3EE-9BF7C1805E0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BCF1E8-AC5F-85C5-4E22-2F7D3ABA071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D73BF3-B8C2-E5D6-7584-6944FA3EE0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03C0AE-0FD5-3A42-AC8E-260444AA87AC}" type="datetime1">
              <a:rPr lang="en-US" smtClean="0"/>
              <a:t>4/24/23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9269BF3-6FEC-7A01-5D2C-9BBA03393F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EC5E52-4BF4-0D43-0F0E-1E4EC7C4C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428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0BC15-1E4B-32E4-8AB6-5A03290CF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5FCB3D7-0241-525C-8D89-BF33F5696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ABD908-E55C-2B44-B1F9-A7781664C885}" type="datetime1">
              <a:rPr lang="en-US" smtClean="0"/>
              <a:t>4/24/23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492CB8-F2D3-8DE7-6D11-BC40CB7D6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0207D8C-A1DF-7923-0591-92DFDF852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2091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4805D4-12CF-1941-4786-E19D1F2EF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808BD2-DE97-514C-AD1C-26C5283A11A4}" type="datetime1">
              <a:rPr lang="en-US" smtClean="0"/>
              <a:t>4/24/23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01EC7F-1B70-A28B-2629-541AFF337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759890-9255-8A08-69D7-14105FCD65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069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8B65C-9044-E832-C424-BA8AE75B37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7EDFDE-93F2-EE3A-E0F0-F7FBEA9CE1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0ED4D2-310D-F314-1442-10ACB4BD4F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D870B4-E5EF-3634-8AAE-4B50BC298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AAEAA-2B13-B94B-8000-1AB62A1130F7}" type="datetime1">
              <a:rPr lang="en-US" smtClean="0"/>
              <a:t>4/24/23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0A7875-213B-FE5C-2E99-D137A392B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22D784-32CF-7433-4C84-D88160E77C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054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2D13B-2BA6-8232-6027-13AB0CA488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508386-F9B0-E890-CB76-7A745DEE3CB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804AC9-3263-039D-56DC-D4CE40A0E9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68D763-854E-1696-0B28-163B1DAD5B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A9EB56-9B43-DF46-92DF-3BBFDF01D728}" type="datetime1">
              <a:rPr lang="en-US" smtClean="0"/>
              <a:t>4/24/23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1AB7D6-543D-1AE1-882E-0010F0525A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61BF46-A801-9EE0-5F85-60995B392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1288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47182F-EFE2-76F8-C67F-A4C1CC6F5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78075C-0E52-99FB-0E97-FF54EBF4F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8A175-8EA7-12F9-58C1-0E887968F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14EF0E-D881-9645-96A4-28A45C0D0AB2}" type="datetime1">
              <a:rPr lang="en-US" smtClean="0"/>
              <a:t>4/24/23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364262-1658-C433-690A-631BE17C50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273250-1537-D2B3-41A4-C019B35E03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B12385-E409-0240-853F-2EEA3AF40B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397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89ED1AA-8684-4D37-B208-8777E1A77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4180E01B-B1F4-437C-807D-1C930718EE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10784" y="0"/>
            <a:ext cx="9570431" cy="6858000"/>
          </a:xfrm>
          <a:custGeom>
            <a:avLst/>
            <a:gdLst>
              <a:gd name="connsiteX0" fmla="*/ 7178288 w 7187261"/>
              <a:gd name="connsiteY0" fmla="*/ 2604802 h 5150263"/>
              <a:gd name="connsiteX1" fmla="*/ 7169335 w 7187261"/>
              <a:gd name="connsiteY1" fmla="*/ 2328577 h 5150263"/>
              <a:gd name="connsiteX2" fmla="*/ 7060845 w 7187261"/>
              <a:gd name="connsiteY2" fmla="*/ 1661160 h 5150263"/>
              <a:gd name="connsiteX3" fmla="*/ 6212263 w 7187261"/>
              <a:gd name="connsiteY3" fmla="*/ 243840 h 5150263"/>
              <a:gd name="connsiteX4" fmla="*/ 5953564 w 7187261"/>
              <a:gd name="connsiteY4" fmla="*/ 0 h 5150263"/>
              <a:gd name="connsiteX5" fmla="*/ 1408615 w 7187261"/>
              <a:gd name="connsiteY5" fmla="*/ 0 h 5150263"/>
              <a:gd name="connsiteX6" fmla="*/ 805111 w 7187261"/>
              <a:gd name="connsiteY6" fmla="*/ 676275 h 5150263"/>
              <a:gd name="connsiteX7" fmla="*/ 104928 w 7187261"/>
              <a:gd name="connsiteY7" fmla="*/ 2183035 h 5150263"/>
              <a:gd name="connsiteX8" fmla="*/ 51588 w 7187261"/>
              <a:gd name="connsiteY8" fmla="*/ 2400014 h 5150263"/>
              <a:gd name="connsiteX9" fmla="*/ 41301 w 7187261"/>
              <a:gd name="connsiteY9" fmla="*/ 2424208 h 5150263"/>
              <a:gd name="connsiteX10" fmla="*/ 119692 w 7187261"/>
              <a:gd name="connsiteY10" fmla="*/ 1834801 h 5150263"/>
              <a:gd name="connsiteX11" fmla="*/ 870071 w 7187261"/>
              <a:gd name="connsiteY11" fmla="*/ 462248 h 5150263"/>
              <a:gd name="connsiteX12" fmla="*/ 1389279 w 7187261"/>
              <a:gd name="connsiteY12" fmla="*/ 476 h 5150263"/>
              <a:gd name="connsiteX13" fmla="*/ 1320223 w 7187261"/>
              <a:gd name="connsiteY13" fmla="*/ 476 h 5150263"/>
              <a:gd name="connsiteX14" fmla="*/ 423158 w 7187261"/>
              <a:gd name="connsiteY14" fmla="*/ 989743 h 5150263"/>
              <a:gd name="connsiteX15" fmla="*/ 25585 w 7187261"/>
              <a:gd name="connsiteY15" fmla="*/ 2113693 h 5150263"/>
              <a:gd name="connsiteX16" fmla="*/ 2344 w 7187261"/>
              <a:gd name="connsiteY16" fmla="*/ 2725865 h 5150263"/>
              <a:gd name="connsiteX17" fmla="*/ 447256 w 7187261"/>
              <a:gd name="connsiteY17" fmla="*/ 4210717 h 5150263"/>
              <a:gd name="connsiteX18" fmla="*/ 1138962 w 7187261"/>
              <a:gd name="connsiteY18" fmla="*/ 4988910 h 5150263"/>
              <a:gd name="connsiteX19" fmla="*/ 1348512 w 7187261"/>
              <a:gd name="connsiteY19" fmla="*/ 5146834 h 5150263"/>
              <a:gd name="connsiteX20" fmla="*/ 1422712 w 7187261"/>
              <a:gd name="connsiteY20" fmla="*/ 5146834 h 5150263"/>
              <a:gd name="connsiteX21" fmla="*/ 480594 w 7187261"/>
              <a:gd name="connsiteY21" fmla="*/ 4187952 h 5150263"/>
              <a:gd name="connsiteX22" fmla="*/ 398679 w 7187261"/>
              <a:gd name="connsiteY22" fmla="*/ 4046125 h 5150263"/>
              <a:gd name="connsiteX23" fmla="*/ 411823 w 7187261"/>
              <a:gd name="connsiteY23" fmla="*/ 4053078 h 5150263"/>
              <a:gd name="connsiteX24" fmla="*/ 1439380 w 7187261"/>
              <a:gd name="connsiteY24" fmla="*/ 5147405 h 5150263"/>
              <a:gd name="connsiteX25" fmla="*/ 5710010 w 7187261"/>
              <a:gd name="connsiteY25" fmla="*/ 5150263 h 5150263"/>
              <a:gd name="connsiteX26" fmla="*/ 5999665 w 7187261"/>
              <a:gd name="connsiteY26" fmla="*/ 4910900 h 5150263"/>
              <a:gd name="connsiteX27" fmla="*/ 6954165 w 7187261"/>
              <a:gd name="connsiteY27" fmla="*/ 3545777 h 5150263"/>
              <a:gd name="connsiteX28" fmla="*/ 7137712 w 7187261"/>
              <a:gd name="connsiteY28" fmla="*/ 2799207 h 5150263"/>
              <a:gd name="connsiteX29" fmla="*/ 7142951 w 7187261"/>
              <a:gd name="connsiteY29" fmla="*/ 2754535 h 5150263"/>
              <a:gd name="connsiteX30" fmla="*/ 7149428 w 7187261"/>
              <a:gd name="connsiteY30" fmla="*/ 2774823 h 5150263"/>
              <a:gd name="connsiteX31" fmla="*/ 7066465 w 7187261"/>
              <a:gd name="connsiteY31" fmla="*/ 3465672 h 5150263"/>
              <a:gd name="connsiteX32" fmla="*/ 6452578 w 7187261"/>
              <a:gd name="connsiteY32" fmla="*/ 4552760 h 5150263"/>
              <a:gd name="connsiteX33" fmla="*/ 5752110 w 7187261"/>
              <a:gd name="connsiteY33" fmla="*/ 5150263 h 5150263"/>
              <a:gd name="connsiteX34" fmla="*/ 5827643 w 7187261"/>
              <a:gd name="connsiteY34" fmla="*/ 5150263 h 5150263"/>
              <a:gd name="connsiteX35" fmla="*/ 6642793 w 7187261"/>
              <a:gd name="connsiteY35" fmla="*/ 4389406 h 5150263"/>
              <a:gd name="connsiteX36" fmla="*/ 7102469 w 7187261"/>
              <a:gd name="connsiteY36" fmla="*/ 3490817 h 5150263"/>
              <a:gd name="connsiteX37" fmla="*/ 7187242 w 7187261"/>
              <a:gd name="connsiteY37" fmla="*/ 2990183 h 5150263"/>
              <a:gd name="connsiteX38" fmla="*/ 7178288 w 7187261"/>
              <a:gd name="connsiteY38" fmla="*/ 2604802 h 5150263"/>
              <a:gd name="connsiteX39" fmla="*/ 6342565 w 7187261"/>
              <a:gd name="connsiteY39" fmla="*/ 441389 h 5150263"/>
              <a:gd name="connsiteX40" fmla="*/ 7126567 w 7187261"/>
              <a:gd name="connsiteY40" fmla="*/ 2355056 h 5150263"/>
              <a:gd name="connsiteX41" fmla="*/ 6342565 w 7187261"/>
              <a:gd name="connsiteY41" fmla="*/ 441389 h 5150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7187261" h="5150263">
                <a:moveTo>
                  <a:pt x="7178288" y="2604802"/>
                </a:moveTo>
                <a:cubicBezTo>
                  <a:pt x="7168763" y="2513076"/>
                  <a:pt x="7174478" y="2420684"/>
                  <a:pt x="7169335" y="2328577"/>
                </a:cubicBezTo>
                <a:cubicBezTo>
                  <a:pt x="7156952" y="2102882"/>
                  <a:pt x="7120586" y="1879149"/>
                  <a:pt x="7060845" y="1661160"/>
                </a:cubicBezTo>
                <a:cubicBezTo>
                  <a:pt x="6910588" y="1121007"/>
                  <a:pt x="6617428" y="631374"/>
                  <a:pt x="6212263" y="243840"/>
                </a:cubicBezTo>
                <a:cubicBezTo>
                  <a:pt x="6126538" y="162496"/>
                  <a:pt x="6040813" y="80201"/>
                  <a:pt x="5953564" y="0"/>
                </a:cubicBezTo>
                <a:lnTo>
                  <a:pt x="1408615" y="0"/>
                </a:lnTo>
                <a:cubicBezTo>
                  <a:pt x="1180967" y="200316"/>
                  <a:pt x="978332" y="427387"/>
                  <a:pt x="805111" y="676275"/>
                </a:cubicBezTo>
                <a:cubicBezTo>
                  <a:pt x="481261" y="1136523"/>
                  <a:pt x="252089" y="1640872"/>
                  <a:pt x="104928" y="2183035"/>
                </a:cubicBezTo>
                <a:cubicBezTo>
                  <a:pt x="85878" y="2254853"/>
                  <a:pt x="69495" y="2327720"/>
                  <a:pt x="51588" y="2400014"/>
                </a:cubicBezTo>
                <a:cubicBezTo>
                  <a:pt x="49683" y="2407634"/>
                  <a:pt x="51588" y="2416969"/>
                  <a:pt x="41301" y="2424208"/>
                </a:cubicBezTo>
                <a:cubicBezTo>
                  <a:pt x="45900" y="2225469"/>
                  <a:pt x="72186" y="2027834"/>
                  <a:pt x="119692" y="1834801"/>
                </a:cubicBezTo>
                <a:cubicBezTo>
                  <a:pt x="247993" y="1310926"/>
                  <a:pt x="506121" y="857726"/>
                  <a:pt x="870071" y="462248"/>
                </a:cubicBezTo>
                <a:cubicBezTo>
                  <a:pt x="1027729" y="291823"/>
                  <a:pt x="1201617" y="137169"/>
                  <a:pt x="1389279" y="476"/>
                </a:cubicBezTo>
                <a:lnTo>
                  <a:pt x="1320223" y="476"/>
                </a:lnTo>
                <a:cubicBezTo>
                  <a:pt x="960844" y="274320"/>
                  <a:pt x="656330" y="599123"/>
                  <a:pt x="423158" y="989743"/>
                </a:cubicBezTo>
                <a:cubicBezTo>
                  <a:pt x="215608" y="1337596"/>
                  <a:pt x="80258" y="1711357"/>
                  <a:pt x="25585" y="2113693"/>
                </a:cubicBezTo>
                <a:cubicBezTo>
                  <a:pt x="-2705" y="2316480"/>
                  <a:pt x="-2228" y="2521077"/>
                  <a:pt x="2344" y="2725865"/>
                </a:cubicBezTo>
                <a:cubicBezTo>
                  <a:pt x="14155" y="3261932"/>
                  <a:pt x="170650" y="3754565"/>
                  <a:pt x="447256" y="4210717"/>
                </a:cubicBezTo>
                <a:cubicBezTo>
                  <a:pt x="629851" y="4511612"/>
                  <a:pt x="866356" y="4767167"/>
                  <a:pt x="1138962" y="4988910"/>
                </a:cubicBezTo>
                <a:cubicBezTo>
                  <a:pt x="1207161" y="5044345"/>
                  <a:pt x="1277008" y="5096990"/>
                  <a:pt x="1348512" y="5146834"/>
                </a:cubicBezTo>
                <a:lnTo>
                  <a:pt x="1422712" y="5146834"/>
                </a:lnTo>
                <a:cubicBezTo>
                  <a:pt x="1043426" y="4892802"/>
                  <a:pt x="724720" y="4577334"/>
                  <a:pt x="480594" y="4187952"/>
                </a:cubicBezTo>
                <a:cubicBezTo>
                  <a:pt x="452019" y="4141851"/>
                  <a:pt x="423444" y="4095179"/>
                  <a:pt x="398679" y="4046125"/>
                </a:cubicBezTo>
                <a:cubicBezTo>
                  <a:pt x="407442" y="4043267"/>
                  <a:pt x="409156" y="4048982"/>
                  <a:pt x="411823" y="4053078"/>
                </a:cubicBezTo>
                <a:cubicBezTo>
                  <a:pt x="683572" y="4484656"/>
                  <a:pt x="1033139" y="4842701"/>
                  <a:pt x="1439380" y="5147405"/>
                </a:cubicBezTo>
                <a:lnTo>
                  <a:pt x="5710010" y="5150263"/>
                </a:lnTo>
                <a:cubicBezTo>
                  <a:pt x="5810594" y="5075482"/>
                  <a:pt x="5907272" y="4995587"/>
                  <a:pt x="5999665" y="4910900"/>
                </a:cubicBezTo>
                <a:cubicBezTo>
                  <a:pt x="6418765" y="4526661"/>
                  <a:pt x="6746901" y="4078129"/>
                  <a:pt x="6954165" y="3545777"/>
                </a:cubicBezTo>
                <a:cubicBezTo>
                  <a:pt x="7048234" y="3306175"/>
                  <a:pt x="7109956" y="3055115"/>
                  <a:pt x="7137712" y="2799207"/>
                </a:cubicBezTo>
                <a:cubicBezTo>
                  <a:pt x="7139236" y="2784920"/>
                  <a:pt x="7141046" y="2770632"/>
                  <a:pt x="7142951" y="2754535"/>
                </a:cubicBezTo>
                <a:cubicBezTo>
                  <a:pt x="7151714" y="2760440"/>
                  <a:pt x="7149237" y="2768441"/>
                  <a:pt x="7149428" y="2774823"/>
                </a:cubicBezTo>
                <a:cubicBezTo>
                  <a:pt x="7156743" y="3007967"/>
                  <a:pt x="7128777" y="3240881"/>
                  <a:pt x="7066465" y="3465672"/>
                </a:cubicBezTo>
                <a:cubicBezTo>
                  <a:pt x="6952165" y="3878580"/>
                  <a:pt x="6737948" y="4235863"/>
                  <a:pt x="6452578" y="4552760"/>
                </a:cubicBezTo>
                <a:cubicBezTo>
                  <a:pt x="6244553" y="4783836"/>
                  <a:pt x="6008809" y="4980242"/>
                  <a:pt x="5752110" y="5150263"/>
                </a:cubicBezTo>
                <a:lnTo>
                  <a:pt x="5827643" y="5150263"/>
                </a:lnTo>
                <a:cubicBezTo>
                  <a:pt x="6136539" y="4938904"/>
                  <a:pt x="6412192" y="4689348"/>
                  <a:pt x="6642793" y="4389406"/>
                </a:cubicBezTo>
                <a:cubicBezTo>
                  <a:pt x="6851295" y="4118324"/>
                  <a:pt x="7009125" y="3820859"/>
                  <a:pt x="7102469" y="3490817"/>
                </a:cubicBezTo>
                <a:cubicBezTo>
                  <a:pt x="7148646" y="3327473"/>
                  <a:pt x="7177069" y="3159624"/>
                  <a:pt x="7187242" y="2990183"/>
                </a:cubicBezTo>
                <a:cubicBezTo>
                  <a:pt x="7187623" y="2984087"/>
                  <a:pt x="7182384" y="2642330"/>
                  <a:pt x="7178288" y="2604802"/>
                </a:cubicBezTo>
                <a:close/>
                <a:moveTo>
                  <a:pt x="6342565" y="441389"/>
                </a:moveTo>
                <a:cubicBezTo>
                  <a:pt x="6829797" y="986533"/>
                  <a:pt x="7091135" y="1624422"/>
                  <a:pt x="7126567" y="2355056"/>
                </a:cubicBezTo>
                <a:cubicBezTo>
                  <a:pt x="7001123" y="1661827"/>
                  <a:pt x="6756426" y="1017365"/>
                  <a:pt x="6342565" y="441389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F82D053-22CA-5DFD-438F-F260ACF108C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58716" y="955309"/>
            <a:ext cx="7074568" cy="2898975"/>
          </a:xfrm>
        </p:spPr>
        <p:txBody>
          <a:bodyPr>
            <a:normAutofit/>
          </a:bodyPr>
          <a:lstStyle/>
          <a:p>
            <a:r>
              <a:rPr lang="en-US" sz="5100">
                <a:solidFill>
                  <a:srgbClr val="FFFFFF"/>
                </a:solidFill>
              </a:rPr>
              <a:t>An Exploration of Lighting Techniques in 3D Graphics</a:t>
            </a:r>
            <a:br>
              <a:rPr lang="en-US" sz="5100">
                <a:solidFill>
                  <a:srgbClr val="FFFFFF"/>
                </a:solidFill>
              </a:rPr>
            </a:br>
            <a:r>
              <a:rPr lang="en-US" sz="5100">
                <a:solidFill>
                  <a:srgbClr val="FFFFFF"/>
                </a:solidFill>
              </a:rPr>
              <a:t>Using OpenGl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BEC2AA-20DD-591B-5493-FE6BD5904D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34916" y="4533813"/>
            <a:ext cx="6930189" cy="9384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By Luca Napora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41F77738-2AF0-4750-A0C7-F97C2C175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17349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563791 w 4243589"/>
              <a:gd name="connsiteY1" fmla="*/ 0 h 18288"/>
              <a:gd name="connsiteX2" fmla="*/ 1042710 w 4243589"/>
              <a:gd name="connsiteY2" fmla="*/ 0 h 18288"/>
              <a:gd name="connsiteX3" fmla="*/ 1564066 w 4243589"/>
              <a:gd name="connsiteY3" fmla="*/ 0 h 18288"/>
              <a:gd name="connsiteX4" fmla="*/ 2212729 w 4243589"/>
              <a:gd name="connsiteY4" fmla="*/ 0 h 18288"/>
              <a:gd name="connsiteX5" fmla="*/ 2776520 w 4243589"/>
              <a:gd name="connsiteY5" fmla="*/ 0 h 18288"/>
              <a:gd name="connsiteX6" fmla="*/ 3297875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637362 w 4243589"/>
              <a:gd name="connsiteY9" fmla="*/ 18288 h 18288"/>
              <a:gd name="connsiteX10" fmla="*/ 3116007 w 4243589"/>
              <a:gd name="connsiteY10" fmla="*/ 18288 h 18288"/>
              <a:gd name="connsiteX11" fmla="*/ 2424908 w 4243589"/>
              <a:gd name="connsiteY11" fmla="*/ 18288 h 18288"/>
              <a:gd name="connsiteX12" fmla="*/ 1861117 w 4243589"/>
              <a:gd name="connsiteY12" fmla="*/ 18288 h 18288"/>
              <a:gd name="connsiteX13" fmla="*/ 1382198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3987" y="7429"/>
                  <a:pt x="4243569" y="10822"/>
                  <a:pt x="4243589" y="18288"/>
                </a:cubicBezTo>
                <a:cubicBezTo>
                  <a:pt x="4112949" y="-2855"/>
                  <a:pt x="3928037" y="1831"/>
                  <a:pt x="3637362" y="18288"/>
                </a:cubicBezTo>
                <a:cubicBezTo>
                  <a:pt x="3346687" y="34745"/>
                  <a:pt x="3254446" y="26669"/>
                  <a:pt x="3116007" y="18288"/>
                </a:cubicBezTo>
                <a:cubicBezTo>
                  <a:pt x="2977569" y="9907"/>
                  <a:pt x="2620228" y="28873"/>
                  <a:pt x="2424908" y="18288"/>
                </a:cubicBezTo>
                <a:cubicBezTo>
                  <a:pt x="2229588" y="7703"/>
                  <a:pt x="2088287" y="-3854"/>
                  <a:pt x="1861117" y="18288"/>
                </a:cubicBezTo>
                <a:cubicBezTo>
                  <a:pt x="1633947" y="40430"/>
                  <a:pt x="1502447" y="-871"/>
                  <a:pt x="1382198" y="18288"/>
                </a:cubicBezTo>
                <a:cubicBezTo>
                  <a:pt x="1261949" y="37447"/>
                  <a:pt x="1045440" y="28353"/>
                  <a:pt x="733535" y="18288"/>
                </a:cubicBezTo>
                <a:cubicBezTo>
                  <a:pt x="421630" y="8223"/>
                  <a:pt x="341257" y="-18359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2703" y="5429"/>
                  <a:pt x="4244410" y="14046"/>
                  <a:pt x="4243589" y="18288"/>
                </a:cubicBezTo>
                <a:cubicBezTo>
                  <a:pt x="4130424" y="-1240"/>
                  <a:pt x="3932803" y="42249"/>
                  <a:pt x="3722234" y="18288"/>
                </a:cubicBezTo>
                <a:cubicBezTo>
                  <a:pt x="3511665" y="-5673"/>
                  <a:pt x="3269903" y="45994"/>
                  <a:pt x="3116007" y="18288"/>
                </a:cubicBezTo>
                <a:cubicBezTo>
                  <a:pt x="2962111" y="-9418"/>
                  <a:pt x="2744280" y="23224"/>
                  <a:pt x="2509780" y="18288"/>
                </a:cubicBezTo>
                <a:cubicBezTo>
                  <a:pt x="2275280" y="13352"/>
                  <a:pt x="2066059" y="43664"/>
                  <a:pt x="1945989" y="18288"/>
                </a:cubicBezTo>
                <a:cubicBezTo>
                  <a:pt x="1825919" y="-7088"/>
                  <a:pt x="1407329" y="12616"/>
                  <a:pt x="1254890" y="18288"/>
                </a:cubicBezTo>
                <a:cubicBezTo>
                  <a:pt x="1102451" y="23960"/>
                  <a:pt x="837950" y="31673"/>
                  <a:pt x="563791" y="18288"/>
                </a:cubicBezTo>
                <a:cubicBezTo>
                  <a:pt x="289632" y="4903"/>
                  <a:pt x="132768" y="710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rgbClr val="FFFFFF"/>
          </a:solidFill>
          <a:ln w="41275" cap="rnd">
            <a:solidFill>
              <a:srgbClr val="FFFFFF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4D0347-5A03-14B9-4475-BA3B48EA91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3805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9A1804-0136-7BE5-C6BF-2F2CAEFBF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Findings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2F6926-E4A9-AF1E-11EE-F53ABD628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1700"/>
              <a:t>The Gouraud Model results in linear fragmentation</a:t>
            </a:r>
          </a:p>
          <a:p>
            <a:r>
              <a:rPr lang="en-US" sz="1700"/>
              <a:t>interpolation of colors between the</a:t>
            </a:r>
            <a:br>
              <a:rPr lang="en-US" sz="1700"/>
            </a:br>
            <a:r>
              <a:rPr lang="en-US" sz="1700"/>
              <a:t>vertices of the triangles that form each side of the cube is done in a linear manner</a:t>
            </a:r>
          </a:p>
          <a:p>
            <a:r>
              <a:rPr lang="en-US" sz="1700"/>
              <a:t>Results in these “stripes”</a:t>
            </a:r>
          </a:p>
          <a:p>
            <a:endParaRPr lang="en-US" sz="1700"/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C8A8FCD9-A6FF-3158-9130-F4B3F3BDD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967" y="853284"/>
            <a:ext cx="6921940" cy="5260672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0B8241-E394-9AE8-3538-3058B21F3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1911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060929-E5E0-5F7A-88DA-F3CF132A7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Conclusion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4D32BA-A886-5CF0-8BB6-1E01662F06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/>
              <a:t>The Phong Model less efficient but prevents the possibility of linear fragmentation by calculating per/pixels</a:t>
            </a:r>
          </a:p>
          <a:p>
            <a:r>
              <a:rPr lang="en-US" sz="2200"/>
              <a:t>The Gouraud Model is more efficient but has the possibility for linear fragmentation, especially when using specular light</a:t>
            </a:r>
          </a:p>
          <a:p>
            <a:r>
              <a:rPr lang="en-US" sz="2200"/>
              <a:t>Future work:</a:t>
            </a:r>
          </a:p>
          <a:p>
            <a:pPr lvl="1"/>
            <a:r>
              <a:rPr lang="en-US" sz="2200"/>
              <a:t>The introduction of adding lighting maps </a:t>
            </a:r>
          </a:p>
          <a:p>
            <a:pPr lvl="2"/>
            <a:r>
              <a:rPr lang="en-US" sz="2200"/>
              <a:t>light behaves differently</a:t>
            </a:r>
            <a:br>
              <a:rPr lang="en-US" sz="2200"/>
            </a:br>
            <a:r>
              <a:rPr lang="en-US" sz="2200"/>
              <a:t>depending on the fragment’s texture </a:t>
            </a:r>
          </a:p>
          <a:p>
            <a:pPr lvl="2"/>
            <a:r>
              <a:rPr lang="en-US" sz="2200"/>
              <a:t>adding light casters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2A7E3F-1ACD-EBEF-01FF-0680E023F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0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B25C14-2094-FE84-A835-FCAF5D204E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689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D0A78D-831B-4C13-F5B8-A030A348C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US" sz="4000"/>
              <a:t>What Are Computer Graphics?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B3A18-A2FB-BF58-359B-314289A21E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en-US" sz="2000" b="0" i="0" dirty="0">
                <a:effectLst/>
                <a:latin typeface="Arial" panose="020B0604020202020204" pitchFamily="34" charset="0"/>
              </a:rPr>
              <a:t>the representation of visual content on a computer</a:t>
            </a:r>
          </a:p>
          <a:p>
            <a:pPr lvl="1"/>
            <a:r>
              <a:rPr lang="en-US" sz="2000" dirty="0">
                <a:latin typeface="Arial" panose="020B0604020202020204" pitchFamily="34" charset="0"/>
              </a:rPr>
              <a:t>Two-dimensional and Three-dimensional graphics</a:t>
            </a:r>
          </a:p>
          <a:p>
            <a:r>
              <a:rPr lang="en-US" sz="2000" b="0" i="0" dirty="0">
                <a:effectLst/>
                <a:latin typeface="Arial" panose="020B0604020202020204" pitchFamily="34" charset="0"/>
              </a:rPr>
              <a:t>Modern-Day Uses</a:t>
            </a:r>
          </a:p>
          <a:p>
            <a:pPr lvl="1"/>
            <a:r>
              <a:rPr lang="en-US" sz="2000" b="0" i="0" dirty="0">
                <a:effectLst/>
                <a:latin typeface="Arial" panose="020B0604020202020204" pitchFamily="34" charset="0"/>
              </a:rPr>
              <a:t>Special effects in movies and television (CGI)</a:t>
            </a:r>
          </a:p>
          <a:p>
            <a:pPr lvl="1"/>
            <a:r>
              <a:rPr lang="en-US" sz="2000" dirty="0">
                <a:latin typeface="Arial" panose="020B0604020202020204" pitchFamily="34" charset="0"/>
              </a:rPr>
              <a:t>A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rchitectural models</a:t>
            </a:r>
          </a:p>
          <a:p>
            <a:pPr lvl="1"/>
            <a:r>
              <a:rPr lang="en-US" sz="2000" dirty="0">
                <a:latin typeface="Arial" panose="020B0604020202020204" pitchFamily="34" charset="0"/>
              </a:rPr>
              <a:t>M</a:t>
            </a:r>
            <a:r>
              <a:rPr lang="en-US" sz="2000" b="0" i="0" dirty="0">
                <a:effectLst/>
                <a:latin typeface="Arial" panose="020B0604020202020204" pitchFamily="34" charset="0"/>
              </a:rPr>
              <a:t>edical imaging </a:t>
            </a:r>
          </a:p>
          <a:p>
            <a:endParaRPr lang="en-US" sz="2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134E00-60F8-254D-C2E5-A7E1D4D69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8664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100EDD19-6802-4EC3-95CE-CFFAB042CF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AA62205-7FF3-9A83-9FCC-9B980A5D52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/>
              <a:t>Project Goals</a:t>
            </a:r>
          </a:p>
        </p:txBody>
      </p:sp>
      <p:sp>
        <p:nvSpPr>
          <p:cNvPr id="10" name="sketch line">
            <a:extLst>
              <a:ext uri="{FF2B5EF4-FFF2-40B4-BE49-F238E27FC236}">
                <a16:creationId xmlns:a16="http://schemas.microsoft.com/office/drawing/2014/main" id="{DB17E863-922E-4C26-BD64-E8FD41D286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1677373"/>
            <a:ext cx="10853928" cy="18288"/>
          </a:xfrm>
          <a:custGeom>
            <a:avLst/>
            <a:gdLst>
              <a:gd name="connsiteX0" fmla="*/ 0 w 10853928"/>
              <a:gd name="connsiteY0" fmla="*/ 0 h 18288"/>
              <a:gd name="connsiteX1" fmla="*/ 461292 w 10853928"/>
              <a:gd name="connsiteY1" fmla="*/ 0 h 18288"/>
              <a:gd name="connsiteX2" fmla="*/ 1139662 w 10853928"/>
              <a:gd name="connsiteY2" fmla="*/ 0 h 18288"/>
              <a:gd name="connsiteX3" fmla="*/ 1926572 w 10853928"/>
              <a:gd name="connsiteY3" fmla="*/ 0 h 18288"/>
              <a:gd name="connsiteX4" fmla="*/ 2279325 w 10853928"/>
              <a:gd name="connsiteY4" fmla="*/ 0 h 18288"/>
              <a:gd name="connsiteX5" fmla="*/ 2632078 w 10853928"/>
              <a:gd name="connsiteY5" fmla="*/ 0 h 18288"/>
              <a:gd name="connsiteX6" fmla="*/ 3527527 w 10853928"/>
              <a:gd name="connsiteY6" fmla="*/ 0 h 18288"/>
              <a:gd name="connsiteX7" fmla="*/ 4205897 w 10853928"/>
              <a:gd name="connsiteY7" fmla="*/ 0 h 18288"/>
              <a:gd name="connsiteX8" fmla="*/ 4558650 w 10853928"/>
              <a:gd name="connsiteY8" fmla="*/ 0 h 18288"/>
              <a:gd name="connsiteX9" fmla="*/ 5237020 w 10853928"/>
              <a:gd name="connsiteY9" fmla="*/ 0 h 18288"/>
              <a:gd name="connsiteX10" fmla="*/ 6132469 w 10853928"/>
              <a:gd name="connsiteY10" fmla="*/ 0 h 18288"/>
              <a:gd name="connsiteX11" fmla="*/ 6702301 w 10853928"/>
              <a:gd name="connsiteY11" fmla="*/ 0 h 18288"/>
              <a:gd name="connsiteX12" fmla="*/ 7272132 w 10853928"/>
              <a:gd name="connsiteY12" fmla="*/ 0 h 18288"/>
              <a:gd name="connsiteX13" fmla="*/ 7950502 w 10853928"/>
              <a:gd name="connsiteY13" fmla="*/ 0 h 18288"/>
              <a:gd name="connsiteX14" fmla="*/ 8737412 w 10853928"/>
              <a:gd name="connsiteY14" fmla="*/ 0 h 18288"/>
              <a:gd name="connsiteX15" fmla="*/ 9524322 w 10853928"/>
              <a:gd name="connsiteY15" fmla="*/ 0 h 18288"/>
              <a:gd name="connsiteX16" fmla="*/ 10853928 w 10853928"/>
              <a:gd name="connsiteY16" fmla="*/ 0 h 18288"/>
              <a:gd name="connsiteX17" fmla="*/ 10853928 w 10853928"/>
              <a:gd name="connsiteY17" fmla="*/ 18288 h 18288"/>
              <a:gd name="connsiteX18" fmla="*/ 10392636 w 10853928"/>
              <a:gd name="connsiteY18" fmla="*/ 18288 h 18288"/>
              <a:gd name="connsiteX19" fmla="*/ 9497187 w 10853928"/>
              <a:gd name="connsiteY19" fmla="*/ 18288 h 18288"/>
              <a:gd name="connsiteX20" fmla="*/ 8818817 w 10853928"/>
              <a:gd name="connsiteY20" fmla="*/ 18288 h 18288"/>
              <a:gd name="connsiteX21" fmla="*/ 8466064 w 10853928"/>
              <a:gd name="connsiteY21" fmla="*/ 18288 h 18288"/>
              <a:gd name="connsiteX22" fmla="*/ 7787693 w 10853928"/>
              <a:gd name="connsiteY22" fmla="*/ 18288 h 18288"/>
              <a:gd name="connsiteX23" fmla="*/ 7217862 w 10853928"/>
              <a:gd name="connsiteY23" fmla="*/ 18288 h 18288"/>
              <a:gd name="connsiteX24" fmla="*/ 6648031 w 10853928"/>
              <a:gd name="connsiteY24" fmla="*/ 18288 h 18288"/>
              <a:gd name="connsiteX25" fmla="*/ 6078200 w 10853928"/>
              <a:gd name="connsiteY25" fmla="*/ 18288 h 18288"/>
              <a:gd name="connsiteX26" fmla="*/ 5508368 w 10853928"/>
              <a:gd name="connsiteY26" fmla="*/ 18288 h 18288"/>
              <a:gd name="connsiteX27" fmla="*/ 4721459 w 10853928"/>
              <a:gd name="connsiteY27" fmla="*/ 18288 h 18288"/>
              <a:gd name="connsiteX28" fmla="*/ 4043088 w 10853928"/>
              <a:gd name="connsiteY28" fmla="*/ 18288 h 18288"/>
              <a:gd name="connsiteX29" fmla="*/ 3690336 w 10853928"/>
              <a:gd name="connsiteY29" fmla="*/ 18288 h 18288"/>
              <a:gd name="connsiteX30" fmla="*/ 3120504 w 10853928"/>
              <a:gd name="connsiteY30" fmla="*/ 18288 h 18288"/>
              <a:gd name="connsiteX31" fmla="*/ 2333595 w 10853928"/>
              <a:gd name="connsiteY31" fmla="*/ 18288 h 18288"/>
              <a:gd name="connsiteX32" fmla="*/ 1872303 w 10853928"/>
              <a:gd name="connsiteY32" fmla="*/ 18288 h 18288"/>
              <a:gd name="connsiteX33" fmla="*/ 976854 w 10853928"/>
              <a:gd name="connsiteY33" fmla="*/ 18288 h 18288"/>
              <a:gd name="connsiteX34" fmla="*/ 0 w 10853928"/>
              <a:gd name="connsiteY34" fmla="*/ 18288 h 18288"/>
              <a:gd name="connsiteX35" fmla="*/ 0 w 10853928"/>
              <a:gd name="connsiteY35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853928" h="18288" fill="none" extrusionOk="0">
                <a:moveTo>
                  <a:pt x="0" y="0"/>
                </a:moveTo>
                <a:cubicBezTo>
                  <a:pt x="146993" y="-19076"/>
                  <a:pt x="347684" y="-4790"/>
                  <a:pt x="461292" y="0"/>
                </a:cubicBezTo>
                <a:cubicBezTo>
                  <a:pt x="574900" y="4790"/>
                  <a:pt x="808367" y="19821"/>
                  <a:pt x="1139662" y="0"/>
                </a:cubicBezTo>
                <a:cubicBezTo>
                  <a:pt x="1470957" y="-19821"/>
                  <a:pt x="1627405" y="5721"/>
                  <a:pt x="1926572" y="0"/>
                </a:cubicBezTo>
                <a:cubicBezTo>
                  <a:pt x="2225739" y="-5721"/>
                  <a:pt x="2137730" y="-3235"/>
                  <a:pt x="2279325" y="0"/>
                </a:cubicBezTo>
                <a:cubicBezTo>
                  <a:pt x="2420920" y="3235"/>
                  <a:pt x="2456518" y="9685"/>
                  <a:pt x="2632078" y="0"/>
                </a:cubicBezTo>
                <a:cubicBezTo>
                  <a:pt x="2807638" y="-9685"/>
                  <a:pt x="3211516" y="-43007"/>
                  <a:pt x="3527527" y="0"/>
                </a:cubicBezTo>
                <a:cubicBezTo>
                  <a:pt x="3843538" y="43007"/>
                  <a:pt x="4058833" y="22042"/>
                  <a:pt x="4205897" y="0"/>
                </a:cubicBezTo>
                <a:cubicBezTo>
                  <a:pt x="4352961" y="-22042"/>
                  <a:pt x="4474805" y="-11846"/>
                  <a:pt x="4558650" y="0"/>
                </a:cubicBezTo>
                <a:cubicBezTo>
                  <a:pt x="4642495" y="11846"/>
                  <a:pt x="5041928" y="-6069"/>
                  <a:pt x="5237020" y="0"/>
                </a:cubicBezTo>
                <a:cubicBezTo>
                  <a:pt x="5432112" y="6069"/>
                  <a:pt x="5943266" y="-17479"/>
                  <a:pt x="6132469" y="0"/>
                </a:cubicBezTo>
                <a:cubicBezTo>
                  <a:pt x="6321672" y="17479"/>
                  <a:pt x="6483872" y="26234"/>
                  <a:pt x="6702301" y="0"/>
                </a:cubicBezTo>
                <a:cubicBezTo>
                  <a:pt x="6920730" y="-26234"/>
                  <a:pt x="6991194" y="-15156"/>
                  <a:pt x="7272132" y="0"/>
                </a:cubicBezTo>
                <a:cubicBezTo>
                  <a:pt x="7553070" y="15156"/>
                  <a:pt x="7684444" y="-32961"/>
                  <a:pt x="7950502" y="0"/>
                </a:cubicBezTo>
                <a:cubicBezTo>
                  <a:pt x="8216560" y="32961"/>
                  <a:pt x="8493290" y="-10491"/>
                  <a:pt x="8737412" y="0"/>
                </a:cubicBezTo>
                <a:cubicBezTo>
                  <a:pt x="8981534" y="10491"/>
                  <a:pt x="9191586" y="-13899"/>
                  <a:pt x="9524322" y="0"/>
                </a:cubicBezTo>
                <a:cubicBezTo>
                  <a:pt x="9857058" y="13899"/>
                  <a:pt x="10297509" y="7485"/>
                  <a:pt x="10853928" y="0"/>
                </a:cubicBezTo>
                <a:cubicBezTo>
                  <a:pt x="10854574" y="4451"/>
                  <a:pt x="10854418" y="9226"/>
                  <a:pt x="10853928" y="18288"/>
                </a:cubicBezTo>
                <a:cubicBezTo>
                  <a:pt x="10691638" y="28522"/>
                  <a:pt x="10574319" y="29578"/>
                  <a:pt x="10392636" y="18288"/>
                </a:cubicBezTo>
                <a:cubicBezTo>
                  <a:pt x="10210953" y="6998"/>
                  <a:pt x="9836277" y="-16742"/>
                  <a:pt x="9497187" y="18288"/>
                </a:cubicBezTo>
                <a:cubicBezTo>
                  <a:pt x="9158097" y="53318"/>
                  <a:pt x="9119479" y="30714"/>
                  <a:pt x="8818817" y="18288"/>
                </a:cubicBezTo>
                <a:cubicBezTo>
                  <a:pt x="8518155" y="5863"/>
                  <a:pt x="8640037" y="6483"/>
                  <a:pt x="8466064" y="18288"/>
                </a:cubicBezTo>
                <a:cubicBezTo>
                  <a:pt x="8292091" y="30093"/>
                  <a:pt x="7997656" y="18914"/>
                  <a:pt x="7787693" y="18288"/>
                </a:cubicBezTo>
                <a:cubicBezTo>
                  <a:pt x="7577730" y="17662"/>
                  <a:pt x="7412468" y="21416"/>
                  <a:pt x="7217862" y="18288"/>
                </a:cubicBezTo>
                <a:cubicBezTo>
                  <a:pt x="7023256" y="15160"/>
                  <a:pt x="6898018" y="14824"/>
                  <a:pt x="6648031" y="18288"/>
                </a:cubicBezTo>
                <a:cubicBezTo>
                  <a:pt x="6398044" y="21752"/>
                  <a:pt x="6254402" y="38625"/>
                  <a:pt x="6078200" y="18288"/>
                </a:cubicBezTo>
                <a:cubicBezTo>
                  <a:pt x="5901998" y="-2049"/>
                  <a:pt x="5622886" y="3213"/>
                  <a:pt x="5508368" y="18288"/>
                </a:cubicBezTo>
                <a:cubicBezTo>
                  <a:pt x="5393850" y="33363"/>
                  <a:pt x="5036260" y="26830"/>
                  <a:pt x="4721459" y="18288"/>
                </a:cubicBezTo>
                <a:cubicBezTo>
                  <a:pt x="4406658" y="9746"/>
                  <a:pt x="4239221" y="41551"/>
                  <a:pt x="4043088" y="18288"/>
                </a:cubicBezTo>
                <a:cubicBezTo>
                  <a:pt x="3846955" y="-4975"/>
                  <a:pt x="3818802" y="34658"/>
                  <a:pt x="3690336" y="18288"/>
                </a:cubicBezTo>
                <a:cubicBezTo>
                  <a:pt x="3561870" y="1918"/>
                  <a:pt x="3265491" y="42194"/>
                  <a:pt x="3120504" y="18288"/>
                </a:cubicBezTo>
                <a:cubicBezTo>
                  <a:pt x="2975517" y="-5618"/>
                  <a:pt x="2720254" y="36673"/>
                  <a:pt x="2333595" y="18288"/>
                </a:cubicBezTo>
                <a:cubicBezTo>
                  <a:pt x="1946936" y="-97"/>
                  <a:pt x="2097241" y="5776"/>
                  <a:pt x="1872303" y="18288"/>
                </a:cubicBezTo>
                <a:cubicBezTo>
                  <a:pt x="1647365" y="30800"/>
                  <a:pt x="1282708" y="45380"/>
                  <a:pt x="976854" y="18288"/>
                </a:cubicBezTo>
                <a:cubicBezTo>
                  <a:pt x="671000" y="-8804"/>
                  <a:pt x="408401" y="-12775"/>
                  <a:pt x="0" y="18288"/>
                </a:cubicBezTo>
                <a:cubicBezTo>
                  <a:pt x="-213" y="9468"/>
                  <a:pt x="187" y="4459"/>
                  <a:pt x="0" y="0"/>
                </a:cubicBezTo>
                <a:close/>
              </a:path>
              <a:path w="10853928" h="18288" stroke="0" extrusionOk="0">
                <a:moveTo>
                  <a:pt x="0" y="0"/>
                </a:moveTo>
                <a:cubicBezTo>
                  <a:pt x="267322" y="15284"/>
                  <a:pt x="415388" y="-21048"/>
                  <a:pt x="569831" y="0"/>
                </a:cubicBezTo>
                <a:cubicBezTo>
                  <a:pt x="724274" y="21048"/>
                  <a:pt x="769333" y="-2353"/>
                  <a:pt x="922584" y="0"/>
                </a:cubicBezTo>
                <a:cubicBezTo>
                  <a:pt x="1075835" y="2353"/>
                  <a:pt x="1399490" y="-145"/>
                  <a:pt x="1818033" y="0"/>
                </a:cubicBezTo>
                <a:cubicBezTo>
                  <a:pt x="2236576" y="145"/>
                  <a:pt x="2145330" y="5482"/>
                  <a:pt x="2387864" y="0"/>
                </a:cubicBezTo>
                <a:cubicBezTo>
                  <a:pt x="2630398" y="-5482"/>
                  <a:pt x="2793207" y="18487"/>
                  <a:pt x="2957695" y="0"/>
                </a:cubicBezTo>
                <a:cubicBezTo>
                  <a:pt x="3122183" y="-18487"/>
                  <a:pt x="3579141" y="19003"/>
                  <a:pt x="3853144" y="0"/>
                </a:cubicBezTo>
                <a:cubicBezTo>
                  <a:pt x="4127147" y="-19003"/>
                  <a:pt x="4209857" y="12211"/>
                  <a:pt x="4314436" y="0"/>
                </a:cubicBezTo>
                <a:cubicBezTo>
                  <a:pt x="4419015" y="-12211"/>
                  <a:pt x="4762459" y="-17220"/>
                  <a:pt x="5209885" y="0"/>
                </a:cubicBezTo>
                <a:cubicBezTo>
                  <a:pt x="5657311" y="17220"/>
                  <a:pt x="5692663" y="-3290"/>
                  <a:pt x="6105335" y="0"/>
                </a:cubicBezTo>
                <a:cubicBezTo>
                  <a:pt x="6518007" y="3290"/>
                  <a:pt x="6455516" y="-5124"/>
                  <a:pt x="6783705" y="0"/>
                </a:cubicBezTo>
                <a:cubicBezTo>
                  <a:pt x="7111894" y="5124"/>
                  <a:pt x="7441941" y="-17829"/>
                  <a:pt x="7679154" y="0"/>
                </a:cubicBezTo>
                <a:cubicBezTo>
                  <a:pt x="7916367" y="17829"/>
                  <a:pt x="8102967" y="-24363"/>
                  <a:pt x="8248985" y="0"/>
                </a:cubicBezTo>
                <a:cubicBezTo>
                  <a:pt x="8395003" y="24363"/>
                  <a:pt x="8552393" y="25505"/>
                  <a:pt x="8818817" y="0"/>
                </a:cubicBezTo>
                <a:cubicBezTo>
                  <a:pt x="9085241" y="-25505"/>
                  <a:pt x="9411308" y="38000"/>
                  <a:pt x="9605726" y="0"/>
                </a:cubicBezTo>
                <a:cubicBezTo>
                  <a:pt x="9800144" y="-38000"/>
                  <a:pt x="10006468" y="-25741"/>
                  <a:pt x="10175558" y="0"/>
                </a:cubicBezTo>
                <a:cubicBezTo>
                  <a:pt x="10344648" y="25741"/>
                  <a:pt x="10696282" y="695"/>
                  <a:pt x="10853928" y="0"/>
                </a:cubicBezTo>
                <a:cubicBezTo>
                  <a:pt x="10853521" y="8690"/>
                  <a:pt x="10853774" y="14141"/>
                  <a:pt x="10853928" y="18288"/>
                </a:cubicBezTo>
                <a:cubicBezTo>
                  <a:pt x="10608124" y="24255"/>
                  <a:pt x="10343415" y="22307"/>
                  <a:pt x="10067018" y="18288"/>
                </a:cubicBezTo>
                <a:cubicBezTo>
                  <a:pt x="9790621" y="14270"/>
                  <a:pt x="9843266" y="3564"/>
                  <a:pt x="9714266" y="18288"/>
                </a:cubicBezTo>
                <a:cubicBezTo>
                  <a:pt x="9585266" y="33012"/>
                  <a:pt x="9379484" y="1875"/>
                  <a:pt x="9252974" y="18288"/>
                </a:cubicBezTo>
                <a:cubicBezTo>
                  <a:pt x="9126464" y="34701"/>
                  <a:pt x="8580678" y="-4904"/>
                  <a:pt x="8357525" y="18288"/>
                </a:cubicBezTo>
                <a:cubicBezTo>
                  <a:pt x="8134372" y="41480"/>
                  <a:pt x="7903199" y="26458"/>
                  <a:pt x="7679154" y="18288"/>
                </a:cubicBezTo>
                <a:cubicBezTo>
                  <a:pt x="7455109" y="10118"/>
                  <a:pt x="7435944" y="27109"/>
                  <a:pt x="7217862" y="18288"/>
                </a:cubicBezTo>
                <a:cubicBezTo>
                  <a:pt x="6999780" y="9467"/>
                  <a:pt x="6680409" y="18985"/>
                  <a:pt x="6539492" y="18288"/>
                </a:cubicBezTo>
                <a:cubicBezTo>
                  <a:pt x="6398575" y="17592"/>
                  <a:pt x="6312077" y="33018"/>
                  <a:pt x="6186739" y="18288"/>
                </a:cubicBezTo>
                <a:cubicBezTo>
                  <a:pt x="6061401" y="3558"/>
                  <a:pt x="5947033" y="12075"/>
                  <a:pt x="5833986" y="18288"/>
                </a:cubicBezTo>
                <a:cubicBezTo>
                  <a:pt x="5720939" y="24501"/>
                  <a:pt x="5482226" y="8586"/>
                  <a:pt x="5155616" y="18288"/>
                </a:cubicBezTo>
                <a:cubicBezTo>
                  <a:pt x="4829006" y="27991"/>
                  <a:pt x="4841274" y="29316"/>
                  <a:pt x="4694324" y="18288"/>
                </a:cubicBezTo>
                <a:cubicBezTo>
                  <a:pt x="4547374" y="7260"/>
                  <a:pt x="4077675" y="7013"/>
                  <a:pt x="3907414" y="18288"/>
                </a:cubicBezTo>
                <a:cubicBezTo>
                  <a:pt x="3737153" y="29564"/>
                  <a:pt x="3538393" y="21630"/>
                  <a:pt x="3446122" y="18288"/>
                </a:cubicBezTo>
                <a:cubicBezTo>
                  <a:pt x="3353851" y="14946"/>
                  <a:pt x="2990320" y="-8091"/>
                  <a:pt x="2659212" y="18288"/>
                </a:cubicBezTo>
                <a:cubicBezTo>
                  <a:pt x="2328104" y="44667"/>
                  <a:pt x="2427653" y="9607"/>
                  <a:pt x="2306460" y="18288"/>
                </a:cubicBezTo>
                <a:cubicBezTo>
                  <a:pt x="2185267" y="26969"/>
                  <a:pt x="1719763" y="3717"/>
                  <a:pt x="1519550" y="18288"/>
                </a:cubicBezTo>
                <a:cubicBezTo>
                  <a:pt x="1319337" y="32860"/>
                  <a:pt x="1167371" y="17040"/>
                  <a:pt x="1058258" y="18288"/>
                </a:cubicBezTo>
                <a:cubicBezTo>
                  <a:pt x="949145" y="19536"/>
                  <a:pt x="780234" y="31447"/>
                  <a:pt x="705505" y="18288"/>
                </a:cubicBezTo>
                <a:cubicBezTo>
                  <a:pt x="630776" y="5129"/>
                  <a:pt x="215796" y="30056"/>
                  <a:pt x="0" y="18288"/>
                </a:cubicBezTo>
                <a:cubicBezTo>
                  <a:pt x="-53" y="11301"/>
                  <a:pt x="-649" y="7756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8B22A4-B017-FDCE-C719-6FF18682A9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/>
          <a:p>
            <a:r>
              <a:rPr lang="en-US" sz="2200"/>
              <a:t>Investigate the various lighting models and lighting implementations found in 3D graphics</a:t>
            </a:r>
          </a:p>
          <a:p>
            <a:r>
              <a:rPr lang="en-US" sz="2200"/>
              <a:t>Implement two commonly used lighting models to analyze their effectiveness</a:t>
            </a:r>
          </a:p>
          <a:p>
            <a:pPr lvl="1"/>
            <a:r>
              <a:rPr lang="en-US" sz="2200"/>
              <a:t>Phong Shading Model </a:t>
            </a:r>
          </a:p>
          <a:p>
            <a:pPr lvl="1"/>
            <a:r>
              <a:rPr lang="en-US" sz="2200"/>
              <a:t>Gouraud Shading Model</a:t>
            </a:r>
          </a:p>
          <a:p>
            <a:r>
              <a:rPr lang="en-US" sz="2200"/>
              <a:t>Tools:</a:t>
            </a:r>
          </a:p>
          <a:p>
            <a:pPr lvl="1"/>
            <a:r>
              <a:rPr lang="en-US" sz="2200"/>
              <a:t>OpenGl (API)</a:t>
            </a:r>
          </a:p>
          <a:p>
            <a:pPr lvl="1"/>
            <a:r>
              <a:rPr lang="en-US" sz="2200"/>
              <a:t>C++</a:t>
            </a:r>
          </a:p>
          <a:p>
            <a:pPr lvl="1"/>
            <a:r>
              <a:rPr lang="en-US" sz="2200"/>
              <a:t>GLEW (</a:t>
            </a:r>
            <a:r>
              <a:rPr lang="en-US" sz="2200" b="0" i="0">
                <a:effectLst/>
                <a:latin typeface="Arial" panose="020B0604020202020204" pitchFamily="34" charset="0"/>
              </a:rPr>
              <a:t>Graphics Library Framework): create an OpenGl window</a:t>
            </a:r>
          </a:p>
          <a:p>
            <a:pPr lvl="1"/>
            <a:r>
              <a:rPr lang="en-US" sz="2200" b="0" i="0">
                <a:effectLst/>
                <a:latin typeface="Arial" panose="020B0604020202020204" pitchFamily="34" charset="0"/>
              </a:rPr>
              <a:t>GLAD (GL Adapter</a:t>
            </a:r>
            <a:r>
              <a:rPr lang="en-US" sz="2200">
                <a:latin typeface="Arial" panose="020B0604020202020204" pitchFamily="34" charset="0"/>
              </a:rPr>
              <a:t>): load OpenGl functions</a:t>
            </a:r>
            <a:endParaRPr lang="en-US" sz="2200" b="0" i="0">
              <a:effectLst/>
              <a:latin typeface="Arial" panose="020B0604020202020204" pitchFamily="34" charset="0"/>
            </a:endParaRPr>
          </a:p>
          <a:p>
            <a:pPr lvl="1"/>
            <a:endParaRPr lang="en-US" sz="22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2B1A50-D277-3AD9-6192-ED3E4D1F48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573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2B7E0-BC21-01F6-4DE1-47B085B1B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 dirty="0"/>
              <a:t>Major Components of Light</a:t>
            </a:r>
          </a:p>
        </p:txBody>
      </p:sp>
      <p:sp>
        <p:nvSpPr>
          <p:cNvPr id="1049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A9910-D05D-6B80-722D-E349DFCE4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 lnSpcReduction="10000"/>
          </a:bodyPr>
          <a:lstStyle/>
          <a:p>
            <a:r>
              <a:rPr lang="en-US" dirty="0"/>
              <a:t>Ambient Light</a:t>
            </a:r>
          </a:p>
          <a:p>
            <a:pPr lvl="1"/>
            <a:r>
              <a:rPr lang="en-US" dirty="0"/>
              <a:t>light that already exists in a scene before any artificial lighting is added</a:t>
            </a:r>
          </a:p>
          <a:p>
            <a:pPr lvl="1"/>
            <a:r>
              <a:rPr lang="en-US" dirty="0"/>
              <a:t>“Natural light”</a:t>
            </a:r>
          </a:p>
          <a:p>
            <a:pPr lvl="1"/>
            <a:r>
              <a:rPr lang="en-US" dirty="0"/>
              <a:t>Comes from all directions</a:t>
            </a:r>
          </a:p>
          <a:p>
            <a:endParaRPr lang="en-US" sz="2200" dirty="0"/>
          </a:p>
        </p:txBody>
      </p:sp>
      <p:pic>
        <p:nvPicPr>
          <p:cNvPr id="4" name="Picture 3" descr="Shape&#10;&#10;Description automatically generated">
            <a:extLst>
              <a:ext uri="{FF2B5EF4-FFF2-40B4-BE49-F238E27FC236}">
                <a16:creationId xmlns:a16="http://schemas.microsoft.com/office/drawing/2014/main" id="{E0F6C5AE-BC29-6279-E11F-45BB1C9B7E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392" y="2447544"/>
            <a:ext cx="5207223" cy="3922775"/>
          </a:xfrm>
          <a:prstGeom prst="rect">
            <a:avLst/>
          </a:prstGeom>
        </p:spPr>
      </p:pic>
      <p:pic>
        <p:nvPicPr>
          <p:cNvPr id="6" name="Picture 5" descr="A picture containing box&#10;&#10;Description automatically generated">
            <a:extLst>
              <a:ext uri="{FF2B5EF4-FFF2-40B4-BE49-F238E27FC236}">
                <a16:creationId xmlns:a16="http://schemas.microsoft.com/office/drawing/2014/main" id="{C0CC71B7-A986-DC94-6414-30EA9CED9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4304" y="2447544"/>
            <a:ext cx="5224567" cy="3953256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8D025E-87B0-84AC-AB13-AC48507BC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162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B97F24A-32CE-4C1C-A50D-3016B394DC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F1A272-6CA3-72EF-F8ED-4B9A5163E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39520"/>
            <a:ext cx="3429000" cy="1719072"/>
          </a:xfrm>
        </p:spPr>
        <p:txBody>
          <a:bodyPr anchor="b">
            <a:normAutofit/>
          </a:bodyPr>
          <a:lstStyle/>
          <a:p>
            <a:r>
              <a:rPr lang="en-US" sz="3800"/>
              <a:t>Major Components of Light Cont.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CD8B4F24-440B-49E9-B85D-733523DC06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573756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874AD9-CAE6-E8B5-B049-97AF9D77C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807208"/>
            <a:ext cx="3429000" cy="3410712"/>
          </a:xfrm>
        </p:spPr>
        <p:txBody>
          <a:bodyPr anchor="t">
            <a:normAutofit/>
          </a:bodyPr>
          <a:lstStyle/>
          <a:p>
            <a:r>
              <a:rPr lang="en-US" sz="2200"/>
              <a:t>Diffuse lighting</a:t>
            </a:r>
          </a:p>
          <a:p>
            <a:pPr lvl="1"/>
            <a:r>
              <a:rPr lang="en-US" sz="2200"/>
              <a:t>when light reflects from a surface in all directions</a:t>
            </a:r>
          </a:p>
          <a:p>
            <a:pPr lvl="1"/>
            <a:r>
              <a:rPr lang="en-US" sz="2200"/>
              <a:t>How the light interacts with a surface</a:t>
            </a:r>
          </a:p>
          <a:p>
            <a:pPr lvl="1"/>
            <a:endParaRPr lang="en-US" sz="2200"/>
          </a:p>
        </p:txBody>
      </p:sp>
      <p:pic>
        <p:nvPicPr>
          <p:cNvPr id="5" name="Picture 4" descr="A picture containing shape&#10;&#10;Description automatically generated">
            <a:extLst>
              <a:ext uri="{FF2B5EF4-FFF2-40B4-BE49-F238E27FC236}">
                <a16:creationId xmlns:a16="http://schemas.microsoft.com/office/drawing/2014/main" id="{59522AE1-0A91-5FE5-4D93-69B17062D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296" y="817093"/>
            <a:ext cx="6903720" cy="5223814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77E64-A549-B6AD-445D-3CBA683B9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87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7" name="Rectangle 1046">
            <a:extLst>
              <a:ext uri="{FF2B5EF4-FFF2-40B4-BE49-F238E27FC236}">
                <a16:creationId xmlns:a16="http://schemas.microsoft.com/office/drawing/2014/main" id="{69D47016-023F-44BD-981C-50E7A10A66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82B7E0-BC21-01F6-4DE1-47B085B1B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57200"/>
            <a:ext cx="4343400" cy="1929384"/>
          </a:xfrm>
        </p:spPr>
        <p:txBody>
          <a:bodyPr anchor="ctr">
            <a:normAutofit/>
          </a:bodyPr>
          <a:lstStyle/>
          <a:p>
            <a:r>
              <a:rPr lang="en-US"/>
              <a:t>Major Components of Light Cont.</a:t>
            </a:r>
          </a:p>
        </p:txBody>
      </p:sp>
      <p:sp>
        <p:nvSpPr>
          <p:cNvPr id="1049" name="sketchy line">
            <a:extLst>
              <a:ext uri="{FF2B5EF4-FFF2-40B4-BE49-F238E27FC236}">
                <a16:creationId xmlns:a16="http://schemas.microsoft.com/office/drawing/2014/main" id="{6D8B37B0-0682-433E-BC8D-498C04ABD9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471415" y="1412748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A9910-D05D-6B80-722D-E349DFCE48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1263" y="457200"/>
            <a:ext cx="6007608" cy="1929384"/>
          </a:xfrm>
        </p:spPr>
        <p:txBody>
          <a:bodyPr anchor="ctr">
            <a:normAutofit/>
          </a:bodyPr>
          <a:lstStyle/>
          <a:p>
            <a:r>
              <a:rPr lang="en-US" sz="2200"/>
              <a:t>Specular Lighting</a:t>
            </a:r>
          </a:p>
          <a:p>
            <a:pPr lvl="1"/>
            <a:r>
              <a:rPr lang="en-US" sz="2200"/>
              <a:t>A light that retains its reflective qualities</a:t>
            </a:r>
          </a:p>
          <a:p>
            <a:pPr lvl="1"/>
            <a:r>
              <a:rPr lang="en-US" sz="2200"/>
              <a:t>The bright spot that appears on shiny objects</a:t>
            </a:r>
          </a:p>
        </p:txBody>
      </p:sp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361D6EEA-5666-2BFA-8CD7-8815B8B308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85" y="2569464"/>
            <a:ext cx="4862029" cy="3678936"/>
          </a:xfrm>
          <a:prstGeom prst="rect">
            <a:avLst/>
          </a:prstGeom>
        </p:spPr>
      </p:pic>
      <p:pic>
        <p:nvPicPr>
          <p:cNvPr id="1026" name="Picture 2" descr="Hard light / soft light / specular light / diffuse light — xuan prada">
            <a:extLst>
              <a:ext uri="{FF2B5EF4-FFF2-40B4-BE49-F238E27FC236}">
                <a16:creationId xmlns:a16="http://schemas.microsoft.com/office/drawing/2014/main" id="{50D96E57-9A91-E424-4992-940072C702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254496" y="2872740"/>
            <a:ext cx="5468112" cy="3072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7B148F-0F58-E4A5-B71E-6596234BE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902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51A0227-072A-4F5F-928C-E2C3E5CCD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8728B6-5841-B9E0-06F1-26420F933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440365"/>
            <a:ext cx="4245864" cy="1722691"/>
          </a:xfrm>
        </p:spPr>
        <p:txBody>
          <a:bodyPr anchor="ctr">
            <a:normAutofit/>
          </a:bodyPr>
          <a:lstStyle/>
          <a:p>
            <a:r>
              <a:rPr lang="en-US" sz="5400"/>
              <a:t>Phong Shader Model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73935A09-87D5-41C7-1131-A984BF5CA4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66" r="653" b="4"/>
          <a:stretch/>
        </p:blipFill>
        <p:spPr>
          <a:xfrm>
            <a:off x="1111454" y="320040"/>
            <a:ext cx="4174843" cy="3927031"/>
          </a:xfrm>
          <a:prstGeom prst="rect">
            <a:avLst/>
          </a:prstGeom>
        </p:spPr>
      </p:pic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A5639568-9551-AF10-EBE1-9D8749D372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333" r="-3" b="3396"/>
          <a:stretch/>
        </p:blipFill>
        <p:spPr>
          <a:xfrm>
            <a:off x="6254496" y="582355"/>
            <a:ext cx="5471160" cy="3402402"/>
          </a:xfrm>
          <a:prstGeom prst="rect">
            <a:avLst/>
          </a:prstGeom>
        </p:spPr>
      </p:pic>
      <p:sp>
        <p:nvSpPr>
          <p:cNvPr id="19" name="sketchy line">
            <a:extLst>
              <a:ext uri="{FF2B5EF4-FFF2-40B4-BE49-F238E27FC236}">
                <a16:creationId xmlns:a16="http://schemas.microsoft.com/office/drawing/2014/main" id="{35D99776-4B38-47DF-A302-11AD9AF87A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337304" y="5292566"/>
            <a:ext cx="1554480" cy="18288"/>
          </a:xfrm>
          <a:custGeom>
            <a:avLst/>
            <a:gdLst>
              <a:gd name="connsiteX0" fmla="*/ 0 w 1554480"/>
              <a:gd name="connsiteY0" fmla="*/ 0 h 18288"/>
              <a:gd name="connsiteX1" fmla="*/ 549250 w 1554480"/>
              <a:gd name="connsiteY1" fmla="*/ 0 h 18288"/>
              <a:gd name="connsiteX2" fmla="*/ 1082954 w 1554480"/>
              <a:gd name="connsiteY2" fmla="*/ 0 h 18288"/>
              <a:gd name="connsiteX3" fmla="*/ 1554480 w 1554480"/>
              <a:gd name="connsiteY3" fmla="*/ 0 h 18288"/>
              <a:gd name="connsiteX4" fmla="*/ 1554480 w 1554480"/>
              <a:gd name="connsiteY4" fmla="*/ 18288 h 18288"/>
              <a:gd name="connsiteX5" fmla="*/ 1067410 w 1554480"/>
              <a:gd name="connsiteY5" fmla="*/ 18288 h 18288"/>
              <a:gd name="connsiteX6" fmla="*/ 549250 w 1554480"/>
              <a:gd name="connsiteY6" fmla="*/ 18288 h 18288"/>
              <a:gd name="connsiteX7" fmla="*/ 0 w 1554480"/>
              <a:gd name="connsiteY7" fmla="*/ 18288 h 18288"/>
              <a:gd name="connsiteX8" fmla="*/ 0 w 1554480"/>
              <a:gd name="connsiteY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54480" h="18288" fill="none" extrusionOk="0">
                <a:moveTo>
                  <a:pt x="0" y="0"/>
                </a:moveTo>
                <a:cubicBezTo>
                  <a:pt x="114141" y="-19864"/>
                  <a:pt x="345055" y="-1657"/>
                  <a:pt x="549250" y="0"/>
                </a:cubicBezTo>
                <a:cubicBezTo>
                  <a:pt x="753445" y="1657"/>
                  <a:pt x="862292" y="-5674"/>
                  <a:pt x="1082954" y="0"/>
                </a:cubicBezTo>
                <a:cubicBezTo>
                  <a:pt x="1303616" y="5674"/>
                  <a:pt x="1363530" y="4537"/>
                  <a:pt x="1554480" y="0"/>
                </a:cubicBezTo>
                <a:cubicBezTo>
                  <a:pt x="1554963" y="7176"/>
                  <a:pt x="1553909" y="13682"/>
                  <a:pt x="1554480" y="18288"/>
                </a:cubicBezTo>
                <a:cubicBezTo>
                  <a:pt x="1338847" y="6127"/>
                  <a:pt x="1215066" y="37851"/>
                  <a:pt x="1067410" y="18288"/>
                </a:cubicBezTo>
                <a:cubicBezTo>
                  <a:pt x="919754" y="-1275"/>
                  <a:pt x="800465" y="3080"/>
                  <a:pt x="549250" y="18288"/>
                </a:cubicBezTo>
                <a:cubicBezTo>
                  <a:pt x="298035" y="33496"/>
                  <a:pt x="158868" y="22769"/>
                  <a:pt x="0" y="18288"/>
                </a:cubicBezTo>
                <a:cubicBezTo>
                  <a:pt x="-655" y="13237"/>
                  <a:pt x="709" y="4645"/>
                  <a:pt x="0" y="0"/>
                </a:cubicBezTo>
                <a:close/>
              </a:path>
              <a:path w="1554480" h="18288" stroke="0" extrusionOk="0">
                <a:moveTo>
                  <a:pt x="0" y="0"/>
                </a:moveTo>
                <a:cubicBezTo>
                  <a:pt x="249941" y="-58"/>
                  <a:pt x="367334" y="23448"/>
                  <a:pt x="502615" y="0"/>
                </a:cubicBezTo>
                <a:cubicBezTo>
                  <a:pt x="637897" y="-23448"/>
                  <a:pt x="813653" y="-20418"/>
                  <a:pt x="974141" y="0"/>
                </a:cubicBezTo>
                <a:cubicBezTo>
                  <a:pt x="1134629" y="20418"/>
                  <a:pt x="1268772" y="6288"/>
                  <a:pt x="1554480" y="0"/>
                </a:cubicBezTo>
                <a:cubicBezTo>
                  <a:pt x="1554917" y="7222"/>
                  <a:pt x="1555359" y="13299"/>
                  <a:pt x="1554480" y="18288"/>
                </a:cubicBezTo>
                <a:cubicBezTo>
                  <a:pt x="1336087" y="12172"/>
                  <a:pt x="1310024" y="19759"/>
                  <a:pt x="1067410" y="18288"/>
                </a:cubicBezTo>
                <a:cubicBezTo>
                  <a:pt x="824796" y="16818"/>
                  <a:pt x="787902" y="34647"/>
                  <a:pt x="518160" y="18288"/>
                </a:cubicBezTo>
                <a:cubicBezTo>
                  <a:pt x="248418" y="1930"/>
                  <a:pt x="133160" y="9205"/>
                  <a:pt x="0" y="18288"/>
                </a:cubicBezTo>
                <a:cubicBezTo>
                  <a:pt x="-643" y="9451"/>
                  <a:pt x="-340" y="711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A1D080-B1D8-8336-ABCD-4CCD56FD0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3999" y="4440365"/>
            <a:ext cx="6214871" cy="1722691"/>
          </a:xfrm>
        </p:spPr>
        <p:txBody>
          <a:bodyPr anchor="ctr">
            <a:normAutofit/>
          </a:bodyPr>
          <a:lstStyle/>
          <a:p>
            <a:r>
              <a:rPr lang="en-US" sz="2200"/>
              <a:t>Lighting models: algorithms to simulate light</a:t>
            </a:r>
          </a:p>
          <a:p>
            <a:r>
              <a:rPr lang="en-US" sz="2200"/>
              <a:t>Phong Shader Model: calculates ambient, diffuse, and specular elements per pixel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01DA363-3082-1B95-DDA9-F6A79B6A7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133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180DE06-7362-4888-AADA-7AADD57AC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01C70D-7E3F-AB7D-6807-6AE889571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1384" y="679730"/>
            <a:ext cx="4171994" cy="393272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7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Phong Shader Model Implementation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8" name="Rectangle 2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372533"/>
            <a:ext cx="6116779" cy="606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picture containing icon&#10;&#10;Description automatically generated">
            <a:extLst>
              <a:ext uri="{FF2B5EF4-FFF2-40B4-BE49-F238E27FC236}">
                <a16:creationId xmlns:a16="http://schemas.microsoft.com/office/drawing/2014/main" id="{CEC2B588-ECA2-54F7-1213-97644C5AD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597" y="1306993"/>
            <a:ext cx="5608830" cy="4244014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997AC2-8485-1878-CE42-33EB6BB4E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38126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22A7A4-789B-B06C-7A4E-8691D0BCD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anchor="b">
            <a:normAutofit/>
          </a:bodyPr>
          <a:lstStyle/>
          <a:p>
            <a:r>
              <a:rPr lang="en-US" sz="5400"/>
              <a:t>Gouraud Model</a:t>
            </a:r>
          </a:p>
        </p:txBody>
      </p:sp>
      <p:sp>
        <p:nvSpPr>
          <p:cNvPr id="19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0B0E48-387C-881C-470B-337FCBC2FB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0936" y="2660904"/>
            <a:ext cx="4818888" cy="3547872"/>
          </a:xfrm>
        </p:spPr>
        <p:txBody>
          <a:bodyPr anchor="t">
            <a:normAutofit/>
          </a:bodyPr>
          <a:lstStyle/>
          <a:p>
            <a:r>
              <a:rPr lang="en-US" sz="2200"/>
              <a:t>calculates the color intensity at each point on the polygon</a:t>
            </a:r>
            <a:br>
              <a:rPr lang="en-US" sz="2200"/>
            </a:br>
            <a:r>
              <a:rPr lang="en-US" sz="2200"/>
              <a:t>using a linear interpolation of the colors at the vertices</a:t>
            </a:r>
          </a:p>
          <a:p>
            <a:r>
              <a:rPr lang="en-US" sz="2200"/>
              <a:t>More computationally efficient</a:t>
            </a:r>
          </a:p>
          <a:p>
            <a:pPr marL="0" indent="0">
              <a:buNone/>
            </a:pPr>
            <a:endParaRPr lang="en-US" sz="2200"/>
          </a:p>
        </p:txBody>
      </p:sp>
      <p:pic>
        <p:nvPicPr>
          <p:cNvPr id="7" name="Picture 6" descr="A picture containing shape&#10;&#10;Description automatically generated">
            <a:extLst>
              <a:ext uri="{FF2B5EF4-FFF2-40B4-BE49-F238E27FC236}">
                <a16:creationId xmlns:a16="http://schemas.microsoft.com/office/drawing/2014/main" id="{605FE068-F548-DF71-F683-8E256BE3F0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9048" y="1363690"/>
            <a:ext cx="5458968" cy="4130619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A5289FA-24A6-DF88-D9D6-C9F8B6FCC5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B12385-E409-0240-853F-2EEA3AF40B9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93575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336</Words>
  <Application>Microsoft Macintosh PowerPoint</Application>
  <PresentationFormat>Widescreen</PresentationFormat>
  <Paragraphs>61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An Exploration of Lighting Techniques in 3D Graphics Using OpenGl</vt:lpstr>
      <vt:lpstr>What Are Computer Graphics?</vt:lpstr>
      <vt:lpstr>Project Goals</vt:lpstr>
      <vt:lpstr>Major Components of Light</vt:lpstr>
      <vt:lpstr>Major Components of Light Cont.</vt:lpstr>
      <vt:lpstr>Major Components of Light Cont.</vt:lpstr>
      <vt:lpstr>Phong Shader Model</vt:lpstr>
      <vt:lpstr>Phong Shader Model Implementation</vt:lpstr>
      <vt:lpstr>Gouraud Model</vt:lpstr>
      <vt:lpstr>Findings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Exploration of Lighting Techniques in 3D Graphics Using OpenGl</dc:title>
  <dc:creator>Luca Napora</dc:creator>
  <cp:lastModifiedBy>Luca Napora</cp:lastModifiedBy>
  <cp:revision>14</cp:revision>
  <dcterms:created xsi:type="dcterms:W3CDTF">2023-04-24T12:43:44Z</dcterms:created>
  <dcterms:modified xsi:type="dcterms:W3CDTF">2023-04-24T14:11:41Z</dcterms:modified>
</cp:coreProperties>
</file>

<file path=docProps/thumbnail.jpeg>
</file>